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2"/>
  </p:notesMasterIdLst>
  <p:sldIdLst>
    <p:sldId id="256" r:id="rId5"/>
    <p:sldId id="257" r:id="rId6"/>
    <p:sldId id="259" r:id="rId7"/>
    <p:sldId id="276" r:id="rId8"/>
    <p:sldId id="278" r:id="rId9"/>
    <p:sldId id="277" r:id="rId10"/>
    <p:sldId id="279" r:id="rId11"/>
    <p:sldId id="275" r:id="rId12"/>
    <p:sldId id="282" r:id="rId13"/>
    <p:sldId id="281" r:id="rId14"/>
    <p:sldId id="288" r:id="rId15"/>
    <p:sldId id="283" r:id="rId16"/>
    <p:sldId id="285" r:id="rId17"/>
    <p:sldId id="286" r:id="rId18"/>
    <p:sldId id="287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lu Celine" userId="f97d2372-8c30-443f-8ea3-772b6ad0b57e" providerId="ADAL" clId="{3190C1A3-CD1A-E44C-A687-95F3CA924258}"/>
    <pc:docChg chg="undo custSel modSld">
      <pc:chgData name="Jeslu Celine" userId="f97d2372-8c30-443f-8ea3-772b6ad0b57e" providerId="ADAL" clId="{3190C1A3-CD1A-E44C-A687-95F3CA924258}" dt="2020-10-20T07:10:57.884" v="81" actId="20577"/>
      <pc:docMkLst>
        <pc:docMk/>
      </pc:docMkLst>
      <pc:sldChg chg="addSp delSp modSp">
        <pc:chgData name="Jeslu Celine" userId="f97d2372-8c30-443f-8ea3-772b6ad0b57e" providerId="ADAL" clId="{3190C1A3-CD1A-E44C-A687-95F3CA924258}" dt="2020-10-19T17:43:41.819" v="3"/>
        <pc:sldMkLst>
          <pc:docMk/>
          <pc:sldMk cId="364267680" sldId="259"/>
        </pc:sldMkLst>
        <pc:picChg chg="mod">
          <ac:chgData name="Jeslu Celine" userId="f97d2372-8c30-443f-8ea3-772b6ad0b57e" providerId="ADAL" clId="{3190C1A3-CD1A-E44C-A687-95F3CA924258}" dt="2020-10-19T17:42:46.002" v="1" actId="1076"/>
          <ac:picMkLst>
            <pc:docMk/>
            <pc:sldMk cId="364267680" sldId="259"/>
            <ac:picMk id="8" creationId="{00000000-0000-0000-0000-000000000000}"/>
          </ac:picMkLst>
        </pc:picChg>
        <pc:inkChg chg="add del">
          <ac:chgData name="Jeslu Celine" userId="f97d2372-8c30-443f-8ea3-772b6ad0b57e" providerId="ADAL" clId="{3190C1A3-CD1A-E44C-A687-95F3CA924258}" dt="2020-10-19T17:43:41.819" v="3"/>
          <ac:inkMkLst>
            <pc:docMk/>
            <pc:sldMk cId="364267680" sldId="259"/>
            <ac:inkMk id="2" creationId="{FC9FFC02-6292-004C-83C8-E8D2610DC06B}"/>
          </ac:inkMkLst>
        </pc:inkChg>
      </pc:sldChg>
      <pc:sldChg chg="addSp delSp modSp">
        <pc:chgData name="Jeslu Celine" userId="f97d2372-8c30-443f-8ea3-772b6ad0b57e" providerId="ADAL" clId="{3190C1A3-CD1A-E44C-A687-95F3CA924258}" dt="2020-10-20T07:10:42.886" v="67" actId="20577"/>
        <pc:sldMkLst>
          <pc:docMk/>
          <pc:sldMk cId="227076582" sldId="261"/>
        </pc:sldMkLst>
        <pc:spChg chg="mod">
          <ac:chgData name="Jeslu Celine" userId="f97d2372-8c30-443f-8ea3-772b6ad0b57e" providerId="ADAL" clId="{3190C1A3-CD1A-E44C-A687-95F3CA924258}" dt="2020-10-20T07:10:42.886" v="67" actId="20577"/>
          <ac:spMkLst>
            <pc:docMk/>
            <pc:sldMk cId="227076582" sldId="261"/>
            <ac:spMk id="6" creationId="{00000000-0000-0000-0000-000000000000}"/>
          </ac:spMkLst>
        </pc:spChg>
        <pc:grpChg chg="add del">
          <ac:chgData name="Jeslu Celine" userId="f97d2372-8c30-443f-8ea3-772b6ad0b57e" providerId="ADAL" clId="{3190C1A3-CD1A-E44C-A687-95F3CA924258}" dt="2020-10-19T17:44:31.826" v="7"/>
          <ac:grpSpMkLst>
            <pc:docMk/>
            <pc:sldMk cId="227076582" sldId="261"/>
            <ac:grpSpMk id="8" creationId="{AE2184CE-25F5-6C4A-93A2-9CFC0B72FE78}"/>
          </ac:grpSpMkLst>
        </pc:grpChg>
        <pc:inkChg chg="add del topLvl">
          <ac:chgData name="Jeslu Celine" userId="f97d2372-8c30-443f-8ea3-772b6ad0b57e" providerId="ADAL" clId="{3190C1A3-CD1A-E44C-A687-95F3CA924258}" dt="2020-10-19T17:44:41.196" v="8"/>
          <ac:inkMkLst>
            <pc:docMk/>
            <pc:sldMk cId="227076582" sldId="261"/>
            <ac:inkMk id="3" creationId="{1A165B28-64F8-BA44-BE6F-F4D088C2EC49}"/>
          </ac:inkMkLst>
        </pc:inkChg>
        <pc:inkChg chg="add del topLvl">
          <ac:chgData name="Jeslu Celine" userId="f97d2372-8c30-443f-8ea3-772b6ad0b57e" providerId="ADAL" clId="{3190C1A3-CD1A-E44C-A687-95F3CA924258}" dt="2020-10-19T17:44:31.826" v="7"/>
          <ac:inkMkLst>
            <pc:docMk/>
            <pc:sldMk cId="227076582" sldId="261"/>
            <ac:inkMk id="7" creationId="{FF892769-08AA-C34B-8276-C47F87E78225}"/>
          </ac:inkMkLst>
        </pc:inkChg>
        <pc:inkChg chg="add del">
          <ac:chgData name="Jeslu Celine" userId="f97d2372-8c30-443f-8ea3-772b6ad0b57e" providerId="ADAL" clId="{3190C1A3-CD1A-E44C-A687-95F3CA924258}" dt="2020-10-19T17:44:53.865" v="10"/>
          <ac:inkMkLst>
            <pc:docMk/>
            <pc:sldMk cId="227076582" sldId="261"/>
            <ac:inkMk id="9" creationId="{18C274F5-0F6F-BE47-9BBF-B9FA8246E678}"/>
          </ac:inkMkLst>
        </pc:inkChg>
      </pc:sldChg>
      <pc:sldChg chg="modSp">
        <pc:chgData name="Jeslu Celine" userId="f97d2372-8c30-443f-8ea3-772b6ad0b57e" providerId="ADAL" clId="{3190C1A3-CD1A-E44C-A687-95F3CA924258}" dt="2020-10-19T17:53:43.550" v="43" actId="20577"/>
        <pc:sldMkLst>
          <pc:docMk/>
          <pc:sldMk cId="4192114419" sldId="266"/>
        </pc:sldMkLst>
        <pc:spChg chg="mod">
          <ac:chgData name="Jeslu Celine" userId="f97d2372-8c30-443f-8ea3-772b6ad0b57e" providerId="ADAL" clId="{3190C1A3-CD1A-E44C-A687-95F3CA924258}" dt="2020-10-19T17:53:43.550" v="43" actId="20577"/>
          <ac:spMkLst>
            <pc:docMk/>
            <pc:sldMk cId="4192114419" sldId="266"/>
            <ac:spMk id="10" creationId="{00000000-0000-0000-0000-000000000000}"/>
          </ac:spMkLst>
        </pc:spChg>
      </pc:sldChg>
      <pc:sldChg chg="modSp">
        <pc:chgData name="Jeslu Celine" userId="f97d2372-8c30-443f-8ea3-772b6ad0b57e" providerId="ADAL" clId="{3190C1A3-CD1A-E44C-A687-95F3CA924258}" dt="2020-10-20T07:10:57.884" v="81" actId="20577"/>
        <pc:sldMkLst>
          <pc:docMk/>
          <pc:sldMk cId="1750302099" sldId="273"/>
        </pc:sldMkLst>
        <pc:spChg chg="mod">
          <ac:chgData name="Jeslu Celine" userId="f97d2372-8c30-443f-8ea3-772b6ad0b57e" providerId="ADAL" clId="{3190C1A3-CD1A-E44C-A687-95F3CA924258}" dt="2020-10-20T07:10:57.884" v="81" actId="20577"/>
          <ac:spMkLst>
            <pc:docMk/>
            <pc:sldMk cId="1750302099" sldId="273"/>
            <ac:spMk id="6" creationId="{00000000-0000-0000-0000-000000000000}"/>
          </ac:spMkLst>
        </pc:spChg>
      </pc:sldChg>
      <pc:sldChg chg="modSp">
        <pc:chgData name="Jeslu Celine" userId="f97d2372-8c30-443f-8ea3-772b6ad0b57e" providerId="ADAL" clId="{3190C1A3-CD1A-E44C-A687-95F3CA924258}" dt="2020-10-19T17:58:30.188" v="46" actId="20577"/>
        <pc:sldMkLst>
          <pc:docMk/>
          <pc:sldMk cId="1560316798" sldId="274"/>
        </pc:sldMkLst>
        <pc:spChg chg="mod">
          <ac:chgData name="Jeslu Celine" userId="f97d2372-8c30-443f-8ea3-772b6ad0b57e" providerId="ADAL" clId="{3190C1A3-CD1A-E44C-A687-95F3CA924258}" dt="2020-10-19T17:58:30.188" v="46" actId="20577"/>
          <ac:spMkLst>
            <pc:docMk/>
            <pc:sldMk cId="1560316798" sldId="274"/>
            <ac:spMk id="8" creationId="{00000000-0000-0000-0000-000000000000}"/>
          </ac:spMkLst>
        </pc:spChg>
      </pc:sldChg>
    </pc:docChg>
  </pc:docChgLst>
  <pc:docChgLst>
    <pc:chgData name="Jeslu Celine" userId="f97d2372-8c30-443f-8ea3-772b6ad0b57e" providerId="ADAL" clId="{B57E57FB-96F7-8C46-8511-ED0D38FC8293}"/>
    <pc:docChg chg="modSld">
      <pc:chgData name="Jeslu Celine" userId="f97d2372-8c30-443f-8ea3-772b6ad0b57e" providerId="ADAL" clId="{B57E57FB-96F7-8C46-8511-ED0D38FC8293}" dt="2020-11-24T13:47:34.833" v="3" actId="20577"/>
      <pc:docMkLst>
        <pc:docMk/>
      </pc:docMkLst>
      <pc:sldChg chg="modSp">
        <pc:chgData name="Jeslu Celine" userId="f97d2372-8c30-443f-8ea3-772b6ad0b57e" providerId="ADAL" clId="{B57E57FB-96F7-8C46-8511-ED0D38FC8293}" dt="2020-11-24T13:47:34.833" v="3" actId="20577"/>
        <pc:sldMkLst>
          <pc:docMk/>
          <pc:sldMk cId="2896170903" sldId="281"/>
        </pc:sldMkLst>
        <pc:spChg chg="mod">
          <ac:chgData name="Jeslu Celine" userId="f97d2372-8c30-443f-8ea3-772b6ad0b57e" providerId="ADAL" clId="{B57E57FB-96F7-8C46-8511-ED0D38FC8293}" dt="2020-11-24T13:47:34.833" v="3" actId="20577"/>
          <ac:spMkLst>
            <pc:docMk/>
            <pc:sldMk cId="2896170903" sldId="281"/>
            <ac:spMk id="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hD_IITkgp\s3\SCA\Term_project\E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hD_IITkgp\s3\SCA\Term_project\Evalu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Experimental</a:t>
            </a:r>
            <a:r>
              <a:rPr lang="en-IN" baseline="0"/>
              <a:t> Results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952896632798079E-2"/>
          <c:y val="0.2053895513663104"/>
          <c:w val="0.95677368328080792"/>
          <c:h val="0.53499660407578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'Accuracy '!$A$3</c:f>
              <c:strCache>
                <c:ptCount val="1"/>
                <c:pt idx="0">
                  <c:v>Samsung Galaxy 8 (p1)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'!$B$3:$E$3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11-C848-B2BE-583C9CF3233A}"/>
            </c:ext>
          </c:extLst>
        </c:ser>
        <c:ser>
          <c:idx val="1"/>
          <c:order val="1"/>
          <c:tx>
            <c:strRef>
              <c:f>'Accuracy '!$A$4</c:f>
              <c:strCache>
                <c:ptCount val="1"/>
                <c:pt idx="0">
                  <c:v>Nokia 6 (p2)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'!$B$4:$E$4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11-C848-B2BE-583C9CF3233A}"/>
            </c:ext>
          </c:extLst>
        </c:ser>
        <c:ser>
          <c:idx val="2"/>
          <c:order val="2"/>
          <c:tx>
            <c:strRef>
              <c:f>'Accuracy '!$A$5</c:f>
              <c:strCache>
                <c:ptCount val="1"/>
                <c:pt idx="0">
                  <c:v>Samsung Galaxy A5 (p3)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'!$B$5:$E$5</c:f>
              <c:numCache>
                <c:formatCode>General</c:formatCode>
                <c:ptCount val="4"/>
                <c:pt idx="0">
                  <c:v>10</c:v>
                </c:pt>
                <c:pt idx="1">
                  <c:v>4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11-C848-B2BE-583C9CF3233A}"/>
            </c:ext>
          </c:extLst>
        </c:ser>
        <c:ser>
          <c:idx val="3"/>
          <c:order val="3"/>
          <c:tx>
            <c:strRef>
              <c:f>'Accuracy '!$A$6</c:f>
              <c:strCache>
                <c:ptCount val="1"/>
                <c:pt idx="0">
                  <c:v>Samsung Galaxy J7 (p4)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'!$B$6:$E$6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11-C848-B2BE-583C9CF3233A}"/>
            </c:ext>
          </c:extLst>
        </c:ser>
        <c:ser>
          <c:idx val="4"/>
          <c:order val="4"/>
          <c:tx>
            <c:strRef>
              <c:f>'Accuracy '!$A$7</c:f>
              <c:strCache>
                <c:ptCount val="1"/>
                <c:pt idx="0">
                  <c:v>Redmi (p5)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'!$B$7:$E$7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  <c:pt idx="2">
                  <c:v>8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11-C848-B2BE-583C9CF3233A}"/>
            </c:ext>
          </c:extLst>
        </c:ser>
        <c:ser>
          <c:idx val="5"/>
          <c:order val="5"/>
          <c:tx>
            <c:strRef>
              <c:f>'Accuracy '!$A$8</c:f>
              <c:strCache>
                <c:ptCount val="1"/>
                <c:pt idx="0">
                  <c:v>One plus 6T (p6)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'!$B$8:$E$8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7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E11-C848-B2BE-583C9CF3233A}"/>
            </c:ext>
          </c:extLst>
        </c:ser>
        <c:ser>
          <c:idx val="6"/>
          <c:order val="6"/>
          <c:tx>
            <c:strRef>
              <c:f>'Accuracy '!$A$9</c:f>
              <c:strCache>
                <c:ptCount val="1"/>
                <c:pt idx="0">
                  <c:v>Samsung Galaxy Note 8 (p8) 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'!$B$9:$E$9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11-C848-B2BE-583C9CF3233A}"/>
            </c:ext>
          </c:extLst>
        </c:ser>
        <c:ser>
          <c:idx val="7"/>
          <c:order val="7"/>
          <c:tx>
            <c:strRef>
              <c:f>'Accuracy '!$A$10</c:f>
              <c:strCache>
                <c:ptCount val="1"/>
                <c:pt idx="0">
                  <c:v>one plus 5 (p9)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'!$B$10:$E$10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E11-C848-B2BE-583C9CF3233A}"/>
            </c:ext>
          </c:extLst>
        </c:ser>
        <c:ser>
          <c:idx val="8"/>
          <c:order val="8"/>
          <c:tx>
            <c:strRef>
              <c:f>'Accuracy '!$A$11</c:f>
              <c:strCache>
                <c:ptCount val="1"/>
                <c:pt idx="0">
                  <c:v>Redmi (p10)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'!$B$11:$E$11</c:f>
              <c:numCache>
                <c:formatCode>General</c:formatCode>
                <c:ptCount val="4"/>
                <c:pt idx="0">
                  <c:v>9</c:v>
                </c:pt>
                <c:pt idx="1">
                  <c:v>5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E11-C848-B2BE-583C9CF3233A}"/>
            </c:ext>
          </c:extLst>
        </c:ser>
        <c:ser>
          <c:idx val="9"/>
          <c:order val="9"/>
          <c:tx>
            <c:strRef>
              <c:f>'Accuracy '!$A$12</c:f>
              <c:strCache>
                <c:ptCount val="1"/>
                <c:pt idx="0">
                  <c:v>Samsung galaxy A7 (p11)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'!$B$12:$E$12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E11-C848-B2BE-583C9CF3233A}"/>
            </c:ext>
          </c:extLst>
        </c:ser>
        <c:ser>
          <c:idx val="10"/>
          <c:order val="10"/>
          <c:tx>
            <c:strRef>
              <c:f>'Accuracy '!$A$13</c:f>
              <c:strCache>
                <c:ptCount val="1"/>
                <c:pt idx="0">
                  <c:v>One plus 6 (p12)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'!$B$13:$E$13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8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E11-C848-B2BE-583C9CF3233A}"/>
            </c:ext>
          </c:extLst>
        </c:ser>
        <c:ser>
          <c:idx val="11"/>
          <c:order val="11"/>
          <c:tx>
            <c:strRef>
              <c:f>'Accuracy '!$A$14</c:f>
              <c:strCache>
                <c:ptCount val="1"/>
                <c:pt idx="0">
                  <c:v>One plus 6T (p13)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'!$B$14:$E$14</c:f>
              <c:numCache>
                <c:formatCode>General</c:formatCode>
                <c:ptCount val="4"/>
                <c:pt idx="0">
                  <c:v>8</c:v>
                </c:pt>
                <c:pt idx="1">
                  <c:v>1</c:v>
                </c:pt>
                <c:pt idx="2">
                  <c:v>9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E11-C848-B2BE-583C9CF3233A}"/>
            </c:ext>
          </c:extLst>
        </c:ser>
        <c:ser>
          <c:idx val="12"/>
          <c:order val="12"/>
          <c:tx>
            <c:strRef>
              <c:f>'Accuracy '!$A$15</c:f>
              <c:strCache>
                <c:ptCount val="1"/>
                <c:pt idx="0">
                  <c:v>Samsung galaxy M (p14)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'!$B$15:$E$15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E11-C848-B2BE-583C9CF3233A}"/>
            </c:ext>
          </c:extLst>
        </c:ser>
        <c:ser>
          <c:idx val="13"/>
          <c:order val="13"/>
          <c:tx>
            <c:strRef>
              <c:f>'Accuracy '!$A$16</c:f>
              <c:strCache>
                <c:ptCount val="1"/>
                <c:pt idx="0">
                  <c:v>Samsung galaxy F (p15)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'Accuracy '!$B$1:$E$1</c:f>
              <c:strCache>
                <c:ptCount val="4"/>
                <c:pt idx="0">
                  <c:v>True Positive </c:v>
                </c:pt>
                <c:pt idx="1">
                  <c:v>False positive </c:v>
                </c:pt>
                <c:pt idx="2">
                  <c:v>True Negative</c:v>
                </c:pt>
                <c:pt idx="3">
                  <c:v>False negative</c:v>
                </c:pt>
              </c:strCache>
              <c:extLst/>
            </c:strRef>
          </c:cat>
          <c:val>
            <c:numRef>
              <c:f>'Accuracy '!$B$16:$E$16</c:f>
              <c:numCache>
                <c:formatCode>General</c:formatCode>
                <c:ptCount val="4"/>
                <c:pt idx="0">
                  <c:v>9</c:v>
                </c:pt>
                <c:pt idx="1">
                  <c:v>2</c:v>
                </c:pt>
                <c:pt idx="2">
                  <c:v>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E11-C848-B2BE-583C9CF323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1789088"/>
        <c:axId val="1851795616"/>
      </c:barChart>
      <c:catAx>
        <c:axId val="185178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95616"/>
        <c:crosses val="autoZero"/>
        <c:auto val="1"/>
        <c:lblAlgn val="ctr"/>
        <c:lblOffset val="100"/>
        <c:noMultiLvlLbl val="0"/>
      </c:catAx>
      <c:valAx>
        <c:axId val="185179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8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4535028704851944"/>
          <c:w val="1"/>
          <c:h val="0.154649712951480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N"/>
              <a:t>Distance</a:t>
            </a:r>
            <a:r>
              <a:rPr lang="en-IN" baseline="0"/>
              <a:t> Vs difference from RF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Sheet1!$B$52</c:f>
              <c:strCache>
                <c:ptCount val="1"/>
                <c:pt idx="0">
                  <c:v>GPS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Sheet1!$A$53:$A$56</c:f>
              <c:numCache>
                <c:formatCode>General</c:formatCode>
                <c:ptCount val="4"/>
                <c:pt idx="0">
                  <c:v>0.6</c:v>
                </c:pt>
                <c:pt idx="1">
                  <c:v>1.2</c:v>
                </c:pt>
                <c:pt idx="2">
                  <c:v>1.8</c:v>
                </c:pt>
                <c:pt idx="3">
                  <c:v>2.4</c:v>
                </c:pt>
              </c:numCache>
            </c:numRef>
          </c:cat>
          <c:val>
            <c:numRef>
              <c:f>Sheet1!$B$53:$B$56</c:f>
              <c:numCache>
                <c:formatCode>General</c:formatCode>
                <c:ptCount val="4"/>
                <c:pt idx="0">
                  <c:v>2.1458475348826309E-6</c:v>
                </c:pt>
                <c:pt idx="1">
                  <c:v>2.7910323600956735E-3</c:v>
                </c:pt>
                <c:pt idx="2">
                  <c:v>2.7917476426072415E-3</c:v>
                </c:pt>
                <c:pt idx="3">
                  <c:v>6.9854490078673486E-3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73-C449-A406-E10115E6C275}"/>
            </c:ext>
          </c:extLst>
        </c:ser>
        <c:ser>
          <c:idx val="1"/>
          <c:order val="1"/>
          <c:tx>
            <c:strRef>
              <c:f>Sheet1!$C$52</c:f>
              <c:strCache>
                <c:ptCount val="1"/>
                <c:pt idx="0">
                  <c:v>wifi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Sheet1!$A$53:$A$56</c:f>
              <c:numCache>
                <c:formatCode>General</c:formatCode>
                <c:ptCount val="4"/>
                <c:pt idx="0">
                  <c:v>0.6</c:v>
                </c:pt>
                <c:pt idx="1">
                  <c:v>1.2</c:v>
                </c:pt>
                <c:pt idx="2">
                  <c:v>1.8</c:v>
                </c:pt>
                <c:pt idx="3">
                  <c:v>2.4</c:v>
                </c:pt>
              </c:numCache>
            </c:numRef>
          </c:cat>
          <c:val>
            <c:numRef>
              <c:f>Sheet1!$C$53:$C$56</c:f>
              <c:numCache>
                <c:formatCode>General</c:formatCode>
                <c:ptCount val="4"/>
                <c:pt idx="0">
                  <c:v>0.62369130123479177</c:v>
                </c:pt>
                <c:pt idx="1">
                  <c:v>0.92410995608880619</c:v>
                </c:pt>
                <c:pt idx="2">
                  <c:v>0.9856943497688565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73-C449-A406-E10115E6C27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51780928"/>
        <c:axId val="1851790720"/>
      </c:lineChart>
      <c:catAx>
        <c:axId val="1851780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Distance from RF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90720"/>
        <c:crosses val="autoZero"/>
        <c:auto val="1"/>
        <c:lblAlgn val="ctr"/>
        <c:lblOffset val="100"/>
        <c:noMultiLvlLbl val="0"/>
      </c:catAx>
      <c:valAx>
        <c:axId val="185179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Difference</a:t>
                </a:r>
                <a:r>
                  <a:rPr lang="en-IN" baseline="0"/>
                  <a:t> in observation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7809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47846-6786-44CA-A5AC-B2BD046574AA}" type="datetimeFigureOut">
              <a:rPr lang="en-IN" smtClean="0"/>
              <a:t>29-11-2020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5524-D852-418A-8B41-6A9318BFC9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58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0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5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83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9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902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55524-D852-418A-8B41-6A9318BFC97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71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B81D8E-1FA5-43DF-9034-CB84DDB1B8AE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EF919-482E-4CDE-B006-F4DFEF96D89B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C2B9-2B34-40B7-9724-FA20D3F99362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058D-AEF5-452C-A956-19F316565D76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BDDD-3745-435F-A7EB-3B932D3716C7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8F9B4-CD21-449B-9081-1C2317E21407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87469-5385-4364-B0AD-46165E693F3D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8D76-0568-4BD4-BECF-A5F7B82BC388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CC95-FA7D-4957-9870-C3F2E021D58C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0C2D-7189-492D-865D-6B8AED25D3D6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2B9A-7418-4E8B-8E91-DD9104B29AF5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1D14E14-955B-4DFE-A1F5-23FCEE3C883A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787" y="-98717"/>
            <a:ext cx="9966960" cy="2926080"/>
          </a:xfrm>
        </p:spPr>
        <p:txBody>
          <a:bodyPr/>
          <a:lstStyle/>
          <a:p>
            <a:r>
              <a:rPr lang="en-IN" dirty="0"/>
              <a:t>“Here Am I”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2677" y="3206022"/>
            <a:ext cx="8767860" cy="1388165"/>
          </a:xfrm>
        </p:spPr>
        <p:txBody>
          <a:bodyPr>
            <a:normAutofit/>
          </a:bodyPr>
          <a:lstStyle/>
          <a:p>
            <a:r>
              <a:rPr lang="en-IN" sz="3200" dirty="0"/>
              <a:t>Term Project Presentation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28750" y="579701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CS60009</a:t>
            </a:r>
          </a:p>
          <a:p>
            <a:r>
              <a:rPr lang="en-IN" dirty="0"/>
              <a:t>SMARTPHONE COMPUTING &amp; APPLICATIONS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68337" y="3963341"/>
            <a:ext cx="8767860" cy="2301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IN" sz="1800" dirty="0" smtClean="0"/>
              <a:t>Dharmendra </a:t>
            </a:r>
            <a:r>
              <a:rPr lang="en-IN" sz="1800" dirty="0"/>
              <a:t>Sheshma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IN" sz="1800" dirty="0"/>
              <a:t>Rahul </a:t>
            </a:r>
            <a:r>
              <a:rPr lang="en-IN" sz="1800" dirty="0" err="1"/>
              <a:t>Saxena</a:t>
            </a:r>
            <a:endParaRPr lang="en-IN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IN" sz="1800" dirty="0"/>
              <a:t>Jeslu Celine Jacob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IN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IN" sz="1800" dirty="0"/>
              <a:t>Under the mentorship of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IN" sz="1800" dirty="0" err="1"/>
              <a:t>Sumitro</a:t>
            </a:r>
            <a:r>
              <a:rPr lang="en-IN" sz="1800" dirty="0"/>
              <a:t> </a:t>
            </a:r>
            <a:r>
              <a:rPr lang="en-IN" sz="1800" dirty="0" err="1"/>
              <a:t>Bhaumik</a:t>
            </a:r>
            <a:endParaRPr lang="en-IN" sz="1800" dirty="0"/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IN" sz="18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642579" y="2563029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Wi-Fi based location identification </a:t>
            </a:r>
          </a:p>
        </p:txBody>
      </p:sp>
    </p:spTree>
    <p:extLst>
      <p:ext uri="{BB962C8B-B14F-4D97-AF65-F5344CB8AC3E}">
        <p14:creationId xmlns:p14="http://schemas.microsoft.com/office/powerpoint/2010/main" val="235231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947" y="255538"/>
            <a:ext cx="9875520" cy="1356360"/>
          </a:xfrm>
        </p:spPr>
        <p:txBody>
          <a:bodyPr/>
          <a:lstStyle/>
          <a:p>
            <a:r>
              <a:rPr lang="en-IN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596" y="1037177"/>
            <a:ext cx="9872871" cy="172898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600" b="1" dirty="0"/>
              <a:t>To measure the overall accuracy </a:t>
            </a:r>
          </a:p>
          <a:p>
            <a:pPr marL="502920" indent="-4572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14 people were asked run the app at their home</a:t>
            </a:r>
          </a:p>
          <a:p>
            <a:pPr marL="502920" indent="-4572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Each saved a location with default error factor</a:t>
            </a:r>
          </a:p>
          <a:p>
            <a:pPr marL="502920" indent="-457200"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They then moved in and out on the room 10 times and reported the no. of times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</a:rPr>
              <a:t>The location was detected correctly 		– True Positive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</a:rPr>
              <a:t>The app identified a wrong location 		- False Positive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</a:rPr>
              <a:t>No Notification when not in the saved location	-True Negative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1400" dirty="0">
                <a:solidFill>
                  <a:srgbClr val="000000"/>
                </a:solidFill>
              </a:rPr>
              <a:t>Not identifying the  saved location 		- False Negative  	</a:t>
            </a:r>
          </a:p>
          <a:p>
            <a:pPr marL="45720" indent="0">
              <a:buNone/>
            </a:pPr>
            <a:r>
              <a:rPr lang="en-IN" sz="1600" dirty="0"/>
              <a:t> </a:t>
            </a:r>
          </a:p>
          <a:p>
            <a:pPr marL="502920" indent="-457200">
              <a:buFont typeface="+mj-lt"/>
              <a:buAutoNum type="arabicPeriod"/>
            </a:pPr>
            <a:endParaRPr lang="en-IN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7778913"/>
              </p:ext>
            </p:extLst>
          </p:nvPr>
        </p:nvGraphicFramePr>
        <p:xfrm>
          <a:off x="1009988" y="3601328"/>
          <a:ext cx="10138893" cy="2805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6170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Confusion Matrix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Precision 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TP/TP+FP          =   </a:t>
            </a:r>
            <a:r>
              <a:rPr lang="en-IN" dirty="0"/>
              <a:t>0.762237762 </a:t>
            </a:r>
          </a:p>
          <a:p>
            <a:r>
              <a:rPr lang="en-IN" dirty="0"/>
              <a:t>Recall 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TP/TP+FN	    = </a:t>
            </a:r>
            <a:r>
              <a:rPr lang="en-IN" dirty="0"/>
              <a:t>0.778571429 </a:t>
            </a:r>
          </a:p>
          <a:p>
            <a:r>
              <a:rPr lang="en-IN" dirty="0"/>
              <a:t>F1 accuracy 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  2x(precision x recall)/(precision + recall)  =  </a:t>
            </a:r>
            <a:r>
              <a:rPr lang="en-IN" dirty="0"/>
              <a:t>0.770318021 </a:t>
            </a:r>
            <a:endParaRPr lang="en-IN" dirty="0">
              <a:solidFill>
                <a:schemeClr val="tx1"/>
              </a:solidFill>
            </a:endParaRP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07164"/>
              </p:ext>
            </p:extLst>
          </p:nvPr>
        </p:nvGraphicFramePr>
        <p:xfrm>
          <a:off x="1589649" y="2475914"/>
          <a:ext cx="1309703" cy="5067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4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dirty="0">
                          <a:effectLst/>
                        </a:rPr>
                        <a:t>TP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>
                          <a:effectLst/>
                        </a:rPr>
                        <a:t>FN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68" marR="12668" marT="1266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>
                          <a:effectLst/>
                        </a:rPr>
                        <a:t>FP</a:t>
                      </a:r>
                      <a:endParaRPr lang="en-IN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68" marR="12668" marT="126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500" u="none" strike="noStrike" dirty="0">
                          <a:effectLst/>
                        </a:rPr>
                        <a:t>TN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68" marR="12668" marT="1266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25455"/>
              </p:ext>
            </p:extLst>
          </p:nvPr>
        </p:nvGraphicFramePr>
        <p:xfrm>
          <a:off x="3426534" y="2475914"/>
          <a:ext cx="1209821" cy="5067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2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109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31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34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106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114409" y="2346374"/>
            <a:ext cx="3348111" cy="346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Precision – 76%</a:t>
            </a:r>
          </a:p>
          <a:p>
            <a:pPr algn="ctr"/>
            <a:r>
              <a:rPr lang="en-IN" sz="3600" dirty="0"/>
              <a:t>Recall – 77.8%</a:t>
            </a:r>
          </a:p>
          <a:p>
            <a:pPr algn="ctr"/>
            <a:r>
              <a:rPr lang="en-IN" sz="3600" dirty="0"/>
              <a:t>Accuracy – 77%</a:t>
            </a:r>
          </a:p>
        </p:txBody>
      </p:sp>
    </p:spTree>
    <p:extLst>
      <p:ext uri="{BB962C8B-B14F-4D97-AF65-F5344CB8AC3E}">
        <p14:creationId xmlns:p14="http://schemas.microsoft.com/office/powerpoint/2010/main" val="412406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501410"/>
            <a:ext cx="9872871" cy="172898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800" b="1" dirty="0"/>
              <a:t>Comparing the precision of GPS based location identification and our app in differentiating 2 locations </a:t>
            </a:r>
          </a:p>
          <a:p>
            <a:pPr marL="45720" indent="0">
              <a:buNone/>
            </a:pPr>
            <a:r>
              <a:rPr lang="en-IN" sz="1800" b="1" dirty="0">
                <a:solidFill>
                  <a:srgbClr val="000000"/>
                </a:solidFill>
              </a:rPr>
              <a:t>Method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Loaded a GPS coordinate tracker and our ‘HIA’ app in phone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Took a point as reference point and measured the GPS coordinates and AP RSSI (using our app) for distance 0.6m, 1.2m, 1.8m, and 2.4 m from the reference points.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At each location 5 observations were collected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Two ways of analysing </a:t>
            </a:r>
          </a:p>
          <a:p>
            <a:pPr marL="617220" lvl="1" indent="-342900"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The points were plotted in 2D using the coordinates for GPS data and in 3D for </a:t>
            </a:r>
            <a:r>
              <a:rPr lang="en-IN" sz="1600" dirty="0" err="1">
                <a:solidFill>
                  <a:srgbClr val="000000"/>
                </a:solidFill>
              </a:rPr>
              <a:t>WiFi</a:t>
            </a:r>
            <a:r>
              <a:rPr lang="en-IN" sz="1600" dirty="0">
                <a:solidFill>
                  <a:srgbClr val="000000"/>
                </a:solidFill>
              </a:rPr>
              <a:t> data ( 3 Aps)</a:t>
            </a:r>
          </a:p>
          <a:p>
            <a:pPr marL="617220" lvl="1" indent="-342900">
              <a:buAutoNum type="arabicPeriod"/>
            </a:pPr>
            <a:r>
              <a:rPr lang="en-IN" sz="1600" dirty="0">
                <a:solidFill>
                  <a:srgbClr val="000000"/>
                </a:solidFill>
              </a:rPr>
              <a:t>The difference in values from reference was studied and plotted to find how different the values are as distance between points increases </a:t>
            </a:r>
          </a:p>
          <a:p>
            <a:pPr marL="388620" indent="-342900">
              <a:buAutoNum type="arabicPeriod"/>
            </a:pPr>
            <a:endParaRPr lang="en-IN" sz="1800" dirty="0">
              <a:solidFill>
                <a:srgbClr val="000000"/>
              </a:solidFill>
            </a:endParaRPr>
          </a:p>
          <a:p>
            <a:pPr marL="45720" indent="0">
              <a:buNone/>
            </a:pPr>
            <a:r>
              <a:rPr lang="en-IN" sz="1800" dirty="0"/>
              <a:t> </a:t>
            </a:r>
          </a:p>
          <a:p>
            <a:pPr marL="502920" indent="-457200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8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69" y="303675"/>
            <a:ext cx="11529811" cy="172898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800" b="1" dirty="0"/>
              <a:t>Comparing the precision of GPS based location identification and our app in differentiating 2 locations </a:t>
            </a:r>
            <a:r>
              <a:rPr lang="en-IN" sz="1800" dirty="0">
                <a:solidFill>
                  <a:srgbClr val="000000"/>
                </a:solidFill>
              </a:rPr>
              <a:t> </a:t>
            </a:r>
          </a:p>
          <a:p>
            <a:pPr marL="388620" indent="-342900">
              <a:buAutoNum type="arabicPeriod"/>
            </a:pPr>
            <a:endParaRPr lang="en-IN" sz="1800" dirty="0">
              <a:solidFill>
                <a:srgbClr val="000000"/>
              </a:solidFill>
            </a:endParaRPr>
          </a:p>
          <a:p>
            <a:pPr marL="45720" indent="0">
              <a:buNone/>
            </a:pPr>
            <a:r>
              <a:rPr lang="en-IN" sz="1800" dirty="0"/>
              <a:t> </a:t>
            </a:r>
          </a:p>
          <a:p>
            <a:pPr marL="502920" indent="-457200">
              <a:buFont typeface="+mj-lt"/>
              <a:buAutoNum type="arabicPeriod"/>
            </a:pPr>
            <a:endParaRPr lang="en-IN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20201123_2326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870" y="707748"/>
            <a:ext cx="2611907" cy="5687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40" y="720787"/>
            <a:ext cx="2624125" cy="56856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65" y="3345803"/>
            <a:ext cx="4366436" cy="30605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82638" y="1212361"/>
            <a:ext cx="1736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 GPS locator several points are coinciding indicating we cannot use them to identify the location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63892" y="3248858"/>
            <a:ext cx="17360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 </a:t>
            </a:r>
            <a:r>
              <a:rPr lang="en-IN" sz="1600" dirty="0" err="1"/>
              <a:t>WiFi</a:t>
            </a:r>
            <a:r>
              <a:rPr lang="en-IN" sz="1600" dirty="0"/>
              <a:t>  locator no point is overlapping. </a:t>
            </a:r>
          </a:p>
          <a:p>
            <a:r>
              <a:rPr lang="en-IN" sz="1600" dirty="0"/>
              <a:t>While considering an error factor 5, we observed that at 1.2 m separation Wi-Fi can detect 2 locations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28" y="707748"/>
            <a:ext cx="3986210" cy="279407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5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5569" y="303675"/>
            <a:ext cx="11529811" cy="1728989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IN" sz="1800" b="1" dirty="0"/>
              <a:t>The absolute difference of distances were measured for each case : at 0.6, 1.2,1.8, 2.4 m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GPS –&gt; abs(</a:t>
            </a:r>
            <a:r>
              <a:rPr lang="en-IN" sz="1800" dirty="0" err="1">
                <a:solidFill>
                  <a:srgbClr val="000000"/>
                </a:solidFill>
              </a:rPr>
              <a:t>lat_ref-lat</a:t>
            </a:r>
            <a:r>
              <a:rPr lang="en-IN" sz="1800" dirty="0">
                <a:solidFill>
                  <a:srgbClr val="000000"/>
                </a:solidFill>
              </a:rPr>
              <a:t>) + abs(</a:t>
            </a:r>
            <a:r>
              <a:rPr lang="en-IN" sz="1800" dirty="0" err="1">
                <a:solidFill>
                  <a:srgbClr val="000000"/>
                </a:solidFill>
              </a:rPr>
              <a:t>long_ref</a:t>
            </a:r>
            <a:r>
              <a:rPr lang="en-IN" sz="1800" dirty="0">
                <a:solidFill>
                  <a:srgbClr val="000000"/>
                </a:solidFill>
              </a:rPr>
              <a:t>-long)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Wi-Fi -&gt; abs(AP1_ref-AP1) + abs(AP2_ref-AP2) + abs(AP3_ref-AP3)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The difference was averaged for the 5 observations at each location </a:t>
            </a:r>
          </a:p>
          <a:p>
            <a:pPr marL="388620" indent="-342900">
              <a:buAutoNum type="arabicPeriod"/>
            </a:pPr>
            <a:r>
              <a:rPr lang="en-IN" sz="1800" dirty="0">
                <a:solidFill>
                  <a:srgbClr val="000000"/>
                </a:solidFill>
              </a:rPr>
              <a:t>The following Table generated </a:t>
            </a:r>
          </a:p>
          <a:p>
            <a:pPr marL="388620" indent="-342900">
              <a:buAutoNum type="arabicPeriod"/>
            </a:pPr>
            <a:endParaRPr lang="en-IN" sz="1800" dirty="0">
              <a:solidFill>
                <a:srgbClr val="000000"/>
              </a:solidFill>
            </a:endParaRPr>
          </a:p>
          <a:p>
            <a:pPr marL="45720" indent="0">
              <a:buNone/>
            </a:pPr>
            <a:r>
              <a:rPr lang="en-IN" sz="1800" dirty="0"/>
              <a:t> </a:t>
            </a:r>
          </a:p>
          <a:p>
            <a:pPr marL="502920" indent="-457200">
              <a:buFont typeface="+mj-lt"/>
              <a:buAutoNum type="arabicPeriod"/>
            </a:pPr>
            <a:endParaRPr lang="en-IN" sz="1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729751"/>
              </p:ext>
            </p:extLst>
          </p:nvPr>
        </p:nvGraphicFramePr>
        <p:xfrm>
          <a:off x="683769" y="2400028"/>
          <a:ext cx="3522471" cy="15359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98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1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b="1" u="none" strike="noStrike" dirty="0">
                          <a:effectLst/>
                        </a:rPr>
                        <a:t>X</a:t>
                      </a:r>
                      <a:endParaRPr lang="en-IN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b="1" u="none" strike="noStrike">
                          <a:effectLst/>
                        </a:rPr>
                        <a:t>GPS</a:t>
                      </a:r>
                      <a:endParaRPr lang="en-IN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b="1" u="none" strike="noStrike" dirty="0">
                          <a:effectLst/>
                        </a:rPr>
                        <a:t>Wi-Fi</a:t>
                      </a:r>
                      <a:endParaRPr lang="en-IN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0.6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0.03908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>
                          <a:effectLst/>
                        </a:rPr>
                        <a:t>17.4</a:t>
                      </a:r>
                      <a:endParaRPr lang="en-IN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1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>
                          <a:effectLst/>
                        </a:rPr>
                        <a:t>1.2</a:t>
                      </a:r>
                      <a:endParaRPr lang="en-IN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0.03902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>
                          <a:effectLst/>
                        </a:rPr>
                        <a:t>25.8</a:t>
                      </a:r>
                      <a:endParaRPr lang="en-IN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>
                          <a:effectLst/>
                        </a:rPr>
                        <a:t>1.8</a:t>
                      </a:r>
                      <a:endParaRPr lang="en-IN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0.03904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27.6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1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>
                          <a:effectLst/>
                        </a:rPr>
                        <a:t>2.4</a:t>
                      </a:r>
                      <a:endParaRPr lang="en-IN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0.1563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700" u="none" strike="noStrike" dirty="0">
                          <a:effectLst/>
                        </a:rPr>
                        <a:t>28</a:t>
                      </a:r>
                      <a:endParaRPr lang="en-IN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60" marR="15360" marT="153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43951" y="4118686"/>
            <a:ext cx="3760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/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951" y="4118686"/>
            <a:ext cx="3901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/>
            <a:r>
              <a:rPr lang="en-IN" b="1" dirty="0">
                <a:solidFill>
                  <a:srgbClr val="000000"/>
                </a:solidFill>
              </a:rPr>
              <a:t>Observation: </a:t>
            </a:r>
          </a:p>
          <a:p>
            <a:pPr marL="45720"/>
            <a:r>
              <a:rPr lang="en-IN" dirty="0">
                <a:solidFill>
                  <a:srgbClr val="000000"/>
                </a:solidFill>
              </a:rPr>
              <a:t>The difference in Wi-Fi RSSI is more prominent that GPS coordinate difference.  </a:t>
            </a:r>
          </a:p>
          <a:p>
            <a:pPr marL="45720"/>
            <a:endParaRPr lang="en-IN" dirty="0">
              <a:solidFill>
                <a:srgbClr val="000000"/>
              </a:solidFill>
            </a:endParaRPr>
          </a:p>
          <a:p>
            <a:pPr marL="45720"/>
            <a:r>
              <a:rPr lang="en-IN" dirty="0">
                <a:solidFill>
                  <a:srgbClr val="000000"/>
                </a:solidFill>
              </a:rPr>
              <a:t>Hence our Wi-Fi based app is more suitable for indoor localisation and it gives more granular localisation 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124593"/>
              </p:ext>
            </p:extLst>
          </p:nvPr>
        </p:nvGraphicFramePr>
        <p:xfrm>
          <a:off x="4445391" y="1920700"/>
          <a:ext cx="7022123" cy="4213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4292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9530" y="271676"/>
            <a:ext cx="2689006" cy="3357489"/>
          </a:xfrm>
        </p:spPr>
        <p:txBody>
          <a:bodyPr>
            <a:normAutofit/>
          </a:bodyPr>
          <a:lstStyle/>
          <a:p>
            <a:r>
              <a:rPr lang="en-IN" sz="2000" dirty="0"/>
              <a:t>Our app can differentiate between 2 points at 1.2 m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27" y="271676"/>
            <a:ext cx="2939103" cy="6368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7" y="271676"/>
            <a:ext cx="2915667" cy="6317277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04" y="255254"/>
            <a:ext cx="2936631" cy="6362701"/>
          </a:xfrm>
        </p:spPr>
      </p:pic>
    </p:spTree>
    <p:extLst>
      <p:ext uri="{BB962C8B-B14F-4D97-AF65-F5344CB8AC3E}">
        <p14:creationId xmlns:p14="http://schemas.microsoft.com/office/powerpoint/2010/main" val="217590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92423" y="1068332"/>
            <a:ext cx="3880647" cy="516988"/>
          </a:xfrm>
        </p:spPr>
        <p:txBody>
          <a:bodyPr>
            <a:normAutofit/>
          </a:bodyPr>
          <a:lstStyle/>
          <a:p>
            <a:r>
              <a:rPr lang="en-IN" sz="2800" dirty="0"/>
              <a:t>Summary of our App: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2423" y="1605076"/>
            <a:ext cx="37004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Users can save location information, write a custom reminder  and view the saved information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app identifies the location using varying signal strength from 3 Aps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Auto scan mode scans at an interval of 5 secs and notifies the user when the location is identified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the user is moving around in the same region repeated notifications are avoided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956793" y="1082398"/>
            <a:ext cx="4608044" cy="522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Summary of our Evaluation :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4928" y="1633211"/>
            <a:ext cx="3700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app has an accuracy of 77%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app can discriminate between 2 points at a distance of 1.2m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998996" y="3157369"/>
            <a:ext cx="4608044" cy="522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Limitations: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3064" y="3638504"/>
            <a:ext cx="4593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app only considers 3 access points and it has to be chosen by the user in the training phase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default error value is set and user needs to manually adjust it through the app depending on the situation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App can save only 2 locations</a:t>
            </a:r>
          </a:p>
        </p:txBody>
      </p:sp>
    </p:spTree>
    <p:extLst>
      <p:ext uri="{BB962C8B-B14F-4D97-AF65-F5344CB8AC3E}">
        <p14:creationId xmlns:p14="http://schemas.microsoft.com/office/powerpoint/2010/main" val="340941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340" y="2697708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Thank You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829992"/>
            <a:ext cx="3527472" cy="3656410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tx1"/>
                </a:solidFill>
              </a:rPr>
              <a:t>'Smart environments' are evolving from a luxury to a necessity.</a:t>
            </a:r>
          </a:p>
          <a:p>
            <a:r>
              <a:rPr lang="en-IN" sz="1800" dirty="0">
                <a:solidFill>
                  <a:schemeClr val="tx1"/>
                </a:solidFill>
              </a:rPr>
              <a:t> It aids in improving the comfort of users while allowing energy and monetary savings. </a:t>
            </a:r>
          </a:p>
          <a:p>
            <a:r>
              <a:rPr lang="en-IN" sz="1800" dirty="0">
                <a:solidFill>
                  <a:schemeClr val="tx1"/>
                </a:solidFill>
              </a:rPr>
              <a:t>An efficient and accurate indoor positioning system is a requirement.</a:t>
            </a: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800" dirty="0">
              <a:solidFill>
                <a:schemeClr val="tx1"/>
              </a:solidFill>
            </a:endParaRPr>
          </a:p>
          <a:p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73" y="1098532"/>
            <a:ext cx="6935665" cy="43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7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16" y="1630960"/>
            <a:ext cx="5426612" cy="305246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3000" y="1078813"/>
            <a:ext cx="9875520" cy="1356360"/>
          </a:xfrm>
        </p:spPr>
        <p:txBody>
          <a:bodyPr>
            <a:normAutofit/>
          </a:bodyPr>
          <a:lstStyle/>
          <a:p>
            <a:r>
              <a:rPr lang="en-IN" sz="3200" dirty="0"/>
              <a:t>Description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3000" y="2078192"/>
            <a:ext cx="4448908" cy="142816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The idea of this project is to use Wi-Fi signals to determine the user location in a house to automate certain tasks.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60227" y="3070049"/>
            <a:ext cx="9875520" cy="85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Objective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43000" y="3827558"/>
            <a:ext cx="4448908" cy="1875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To develop an app which can use multiple Wi-Fi-signals to triangulate the user location. </a:t>
            </a:r>
          </a:p>
        </p:txBody>
      </p:sp>
    </p:spTree>
    <p:extLst>
      <p:ext uri="{BB962C8B-B14F-4D97-AF65-F5344CB8AC3E}">
        <p14:creationId xmlns:p14="http://schemas.microsoft.com/office/powerpoint/2010/main" val="36426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contribution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71034"/>
            <a:ext cx="9872871" cy="40386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GPS is used for determining location, however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GPS accuracy is low in indoors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GPS  sensing consumes  a lot of energy </a:t>
            </a:r>
          </a:p>
          <a:p>
            <a:r>
              <a:rPr lang="en-IN" dirty="0">
                <a:solidFill>
                  <a:schemeClr val="tx1"/>
                </a:solidFill>
              </a:rPr>
              <a:t>Hence, we propose 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A simple Wi-Fi based location identification app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Allowing users to save different locations and receive custom reminders/notifications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67271" y="4579405"/>
            <a:ext cx="2009104" cy="811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App</a:t>
            </a:r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3589986" y="4985089"/>
            <a:ext cx="17772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031642" y="4474227"/>
            <a:ext cx="2446986" cy="10217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Wi-Fi Signal strengths from different access Points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22583" y="4959331"/>
            <a:ext cx="17772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599867" y="4474227"/>
            <a:ext cx="2435879" cy="10217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Location identification </a:t>
            </a:r>
          </a:p>
          <a:p>
            <a:pPr algn="ctr"/>
            <a:r>
              <a:rPr lang="en-IN" dirty="0"/>
              <a:t>Personal notification</a:t>
            </a:r>
          </a:p>
        </p:txBody>
      </p:sp>
    </p:spTree>
    <p:extLst>
      <p:ext uri="{BB962C8B-B14F-4D97-AF65-F5344CB8AC3E}">
        <p14:creationId xmlns:p14="http://schemas.microsoft.com/office/powerpoint/2010/main" val="414347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8037" y="634317"/>
            <a:ext cx="9875520" cy="1356360"/>
          </a:xfrm>
        </p:spPr>
        <p:txBody>
          <a:bodyPr>
            <a:normAutofit/>
          </a:bodyPr>
          <a:lstStyle/>
          <a:p>
            <a:r>
              <a:rPr lang="en-IN" sz="2800" dirty="0"/>
              <a:t>Our Approach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59877" y="2213659"/>
            <a:ext cx="2760746" cy="7227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App Training Phase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36684" y="1545465"/>
            <a:ext cx="96719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159877" y="3109654"/>
            <a:ext cx="2760746" cy="7227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Real Time Working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59877" y="4005649"/>
            <a:ext cx="2760746" cy="7227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Evaluation </a:t>
            </a:r>
          </a:p>
        </p:txBody>
      </p:sp>
      <p:sp>
        <p:nvSpPr>
          <p:cNvPr id="2" name="Oval 1"/>
          <p:cNvSpPr/>
          <p:nvPr/>
        </p:nvSpPr>
        <p:spPr>
          <a:xfrm>
            <a:off x="3296991" y="2212152"/>
            <a:ext cx="759854" cy="759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3322749" y="3087915"/>
            <a:ext cx="759854" cy="759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2</a:t>
            </a:r>
          </a:p>
        </p:txBody>
      </p:sp>
      <p:sp>
        <p:nvSpPr>
          <p:cNvPr id="13" name="Oval 12"/>
          <p:cNvSpPr/>
          <p:nvPr/>
        </p:nvSpPr>
        <p:spPr>
          <a:xfrm>
            <a:off x="3348507" y="3976557"/>
            <a:ext cx="759854" cy="759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238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8037" y="634317"/>
            <a:ext cx="9875520" cy="1356360"/>
          </a:xfrm>
        </p:spPr>
        <p:txBody>
          <a:bodyPr>
            <a:normAutofit/>
          </a:bodyPr>
          <a:lstStyle/>
          <a:p>
            <a:r>
              <a:rPr lang="en-IN" sz="2800" dirty="0"/>
              <a:t>Training phase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99131" y="1857111"/>
            <a:ext cx="1854558" cy="5280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Wi-Fi Scan </a:t>
            </a:r>
          </a:p>
        </p:txBody>
      </p:sp>
      <p:cxnSp>
        <p:nvCxnSpPr>
          <p:cNvPr id="14" name="Straight Arrow Connector 13"/>
          <p:cNvCxnSpPr>
            <a:stCxn id="7" idx="3"/>
          </p:cNvCxnSpPr>
          <p:nvPr/>
        </p:nvCxnSpPr>
        <p:spPr>
          <a:xfrm flipV="1">
            <a:off x="3253689" y="2114689"/>
            <a:ext cx="695459" cy="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9148" y="1748273"/>
            <a:ext cx="3210059" cy="7727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Display SSIDs and signal strength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36684" y="1545465"/>
            <a:ext cx="96719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974906" y="2881612"/>
            <a:ext cx="3210059" cy="7727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selects 3 AP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12161" y="2521004"/>
            <a:ext cx="0" cy="36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974906" y="4024610"/>
            <a:ext cx="3210059" cy="7727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enters the error factor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47661" y="3673694"/>
            <a:ext cx="3210059" cy="14391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Based on the requirement –Locate a room/ Locate a small region </a:t>
            </a:r>
          </a:p>
          <a:p>
            <a:pPr algn="ctr"/>
            <a:r>
              <a:rPr lang="en-IN" dirty="0"/>
              <a:t>Default error – 5 </a:t>
            </a:r>
          </a:p>
        </p:txBody>
      </p:sp>
      <p:cxnSp>
        <p:nvCxnSpPr>
          <p:cNvPr id="20" name="Straight Connector 19"/>
          <p:cNvCxnSpPr>
            <a:stCxn id="36" idx="3"/>
          </p:cNvCxnSpPr>
          <p:nvPr/>
        </p:nvCxnSpPr>
        <p:spPr>
          <a:xfrm flipV="1">
            <a:off x="7184965" y="4410975"/>
            <a:ext cx="962696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974906" y="5138631"/>
            <a:ext cx="3210059" cy="7727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enters the custom notification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270342" y="5112874"/>
            <a:ext cx="2450206" cy="7984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Saves the location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537918" y="3654345"/>
            <a:ext cx="0" cy="36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537918" y="4797341"/>
            <a:ext cx="0" cy="36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1" idx="1"/>
            <a:endCxn id="42" idx="3"/>
          </p:cNvCxnSpPr>
          <p:nvPr/>
        </p:nvCxnSpPr>
        <p:spPr>
          <a:xfrm flipH="1" flipV="1">
            <a:off x="3720548" y="5512118"/>
            <a:ext cx="254358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27352" y="5172698"/>
            <a:ext cx="405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Error Factor obtained by taking 95% confidence and taking the maximum allowed offset – Tn-1 alpha/2 X root(</a:t>
            </a:r>
            <a:r>
              <a:rPr lang="en-IN" sz="1600" dirty="0" err="1"/>
              <a:t>var</a:t>
            </a:r>
            <a:r>
              <a:rPr lang="en-IN" sz="1600" dirty="0"/>
              <a:t>/n) = +- 2.135 * 2.010638  = 4.292713  ~ 5 </a:t>
            </a:r>
          </a:p>
        </p:txBody>
      </p:sp>
    </p:spTree>
    <p:extLst>
      <p:ext uri="{BB962C8B-B14F-4D97-AF65-F5344CB8AC3E}">
        <p14:creationId xmlns:p14="http://schemas.microsoft.com/office/powerpoint/2010/main" val="174513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5" y="429382"/>
            <a:ext cx="2842879" cy="6159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3795" y="1661375"/>
            <a:ext cx="120818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3 selected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36" y="429382"/>
            <a:ext cx="2828686" cy="6128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87" y="429382"/>
            <a:ext cx="2828686" cy="61288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34002" y="4211392"/>
            <a:ext cx="132744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Option to view the saved information </a:t>
            </a:r>
          </a:p>
        </p:txBody>
      </p:sp>
      <p:cxnSp>
        <p:nvCxnSpPr>
          <p:cNvPr id="16" name="Straight Connector 15"/>
          <p:cNvCxnSpPr>
            <a:stCxn id="13" idx="1"/>
          </p:cNvCxnSpPr>
          <p:nvPr/>
        </p:nvCxnSpPr>
        <p:spPr>
          <a:xfrm flipH="1" flipV="1">
            <a:off x="10018582" y="4803820"/>
            <a:ext cx="515420" cy="7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4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59649" y="184912"/>
            <a:ext cx="9875520" cy="1356360"/>
          </a:xfrm>
        </p:spPr>
        <p:txBody>
          <a:bodyPr>
            <a:normAutofit/>
          </a:bodyPr>
          <a:lstStyle/>
          <a:p>
            <a:r>
              <a:rPr lang="en-IN" sz="2800" dirty="0"/>
              <a:t>Working Phase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41701" y="938900"/>
            <a:ext cx="1543139" cy="43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 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41701" y="1674255"/>
            <a:ext cx="1543139" cy="43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Wi-Fi Scan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41701" y="2382592"/>
            <a:ext cx="1543139" cy="5871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Wi-Fi Receiver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348506" y="3287446"/>
            <a:ext cx="1543139" cy="43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All 3 present </a:t>
            </a:r>
          </a:p>
        </p:txBody>
      </p:sp>
      <p:cxnSp>
        <p:nvCxnSpPr>
          <p:cNvPr id="21" name="Elbow Connector 20"/>
          <p:cNvCxnSpPr>
            <a:stCxn id="18" idx="1"/>
            <a:endCxn id="19" idx="0"/>
          </p:cNvCxnSpPr>
          <p:nvPr/>
        </p:nvCxnSpPr>
        <p:spPr>
          <a:xfrm rot="10800000" flipV="1">
            <a:off x="4120077" y="2676144"/>
            <a:ext cx="1121625" cy="611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04920" y="4081643"/>
            <a:ext cx="2421227" cy="439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All within the range</a:t>
            </a:r>
          </a:p>
        </p:txBody>
      </p:sp>
      <p:cxnSp>
        <p:nvCxnSpPr>
          <p:cNvPr id="26" name="Elbow Connector 25"/>
          <p:cNvCxnSpPr>
            <a:stCxn id="19" idx="1"/>
            <a:endCxn id="25" idx="0"/>
          </p:cNvCxnSpPr>
          <p:nvPr/>
        </p:nvCxnSpPr>
        <p:spPr>
          <a:xfrm rot="10800000" flipV="1">
            <a:off x="2015534" y="3507129"/>
            <a:ext cx="1332972" cy="5745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310425" y="2862568"/>
            <a:ext cx="1465444" cy="945863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Look for the signal strength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457220" y="5269799"/>
            <a:ext cx="1465444" cy="656591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Send notification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241701" y="4212878"/>
            <a:ext cx="1543139" cy="89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the scan results on screen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975797" y="1378266"/>
            <a:ext cx="0" cy="29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988676" y="2086604"/>
            <a:ext cx="0" cy="29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8" idx="2"/>
            <a:endCxn id="29" idx="0"/>
          </p:cNvCxnSpPr>
          <p:nvPr/>
        </p:nvCxnSpPr>
        <p:spPr>
          <a:xfrm>
            <a:off x="6013271" y="2969697"/>
            <a:ext cx="0" cy="124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0417432" y="2489704"/>
            <a:ext cx="1236629" cy="10858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Repeated every 5 secs</a:t>
            </a:r>
          </a:p>
        </p:txBody>
      </p:sp>
      <p:cxnSp>
        <p:nvCxnSpPr>
          <p:cNvPr id="46" name="Straight Connector 45"/>
          <p:cNvCxnSpPr>
            <a:stCxn id="44" idx="1"/>
          </p:cNvCxnSpPr>
          <p:nvPr/>
        </p:nvCxnSpPr>
        <p:spPr>
          <a:xfrm flipH="1">
            <a:off x="9829405" y="3032652"/>
            <a:ext cx="588027" cy="2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9" idx="3"/>
          </p:cNvCxnSpPr>
          <p:nvPr/>
        </p:nvCxnSpPr>
        <p:spPr>
          <a:xfrm flipV="1">
            <a:off x="6784840" y="1158583"/>
            <a:ext cx="3044565" cy="35001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784841" y="1158583"/>
            <a:ext cx="3044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5" idx="2"/>
          </p:cNvCxnSpPr>
          <p:nvPr/>
        </p:nvCxnSpPr>
        <p:spPr>
          <a:xfrm flipH="1">
            <a:off x="2015533" y="4521009"/>
            <a:ext cx="1" cy="21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iamond 1"/>
          <p:cNvSpPr/>
          <p:nvPr/>
        </p:nvSpPr>
        <p:spPr>
          <a:xfrm>
            <a:off x="859649" y="4750164"/>
            <a:ext cx="2311768" cy="1695859"/>
          </a:xfrm>
          <a:prstGeom prst="diamond">
            <a:avLst/>
          </a:prstGeom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Was User in the range before </a:t>
            </a:r>
          </a:p>
        </p:txBody>
      </p:sp>
      <p:cxnSp>
        <p:nvCxnSpPr>
          <p:cNvPr id="8" name="Straight Connector 7"/>
          <p:cNvCxnSpPr>
            <a:stCxn id="2" idx="3"/>
            <a:endCxn id="28" idx="1"/>
          </p:cNvCxnSpPr>
          <p:nvPr/>
        </p:nvCxnSpPr>
        <p:spPr>
          <a:xfrm>
            <a:off x="3171417" y="5598094"/>
            <a:ext cx="28580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41988" y="5253380"/>
            <a:ext cx="463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/>
              <a:t>N0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028407" y="1397028"/>
            <a:ext cx="1210934" cy="949156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If Wi-Fi disabled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271800" y="1669309"/>
            <a:ext cx="1527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600" dirty="0"/>
              <a:t>Toast to enable </a:t>
            </a:r>
          </a:p>
        </p:txBody>
      </p:sp>
      <p:cxnSp>
        <p:nvCxnSpPr>
          <p:cNvPr id="32" name="Straight Arrow Connector 31"/>
          <p:cNvCxnSpPr>
            <a:stCxn id="17" idx="3"/>
            <a:endCxn id="40" idx="1"/>
          </p:cNvCxnSpPr>
          <p:nvPr/>
        </p:nvCxnSpPr>
        <p:spPr>
          <a:xfrm flipV="1">
            <a:off x="6784840" y="1871606"/>
            <a:ext cx="243567" cy="2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548128" y="1397028"/>
            <a:ext cx="1210934" cy="1445325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Look for 3 SSID for each saved location </a:t>
            </a:r>
          </a:p>
        </p:txBody>
      </p:sp>
    </p:spTree>
    <p:extLst>
      <p:ext uri="{BB962C8B-B14F-4D97-AF65-F5344CB8AC3E}">
        <p14:creationId xmlns:p14="http://schemas.microsoft.com/office/powerpoint/2010/main" val="84099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230036" y="790450"/>
            <a:ext cx="9875520" cy="1356360"/>
          </a:xfrm>
        </p:spPr>
        <p:txBody>
          <a:bodyPr/>
          <a:lstStyle/>
          <a:p>
            <a:r>
              <a:rPr lang="en-IN" dirty="0"/>
              <a:t>Demo of App Training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Term Project Semester Review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20201123_2338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1510" y="343927"/>
            <a:ext cx="2880788" cy="627268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 rot="16200000">
            <a:off x="-357281" y="77059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Demo  of  Locating </a:t>
            </a:r>
          </a:p>
        </p:txBody>
      </p:sp>
      <p:pic>
        <p:nvPicPr>
          <p:cNvPr id="12" name="20201123_22543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50953" y="343928"/>
            <a:ext cx="2880787" cy="627268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 rot="16200000">
            <a:off x="3605041" y="770591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Demo of differentiating </a:t>
            </a:r>
          </a:p>
        </p:txBody>
      </p:sp>
      <p:pic>
        <p:nvPicPr>
          <p:cNvPr id="14" name="20201123_230956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39858" y="343928"/>
            <a:ext cx="2873597" cy="62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8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590C18CCB12E42BF9D4CB964D2408D" ma:contentTypeVersion="32" ma:contentTypeDescription="Create a new document." ma:contentTypeScope="" ma:versionID="dc4f65337155df8f841a9f377c937249">
  <xsd:schema xmlns:xsd="http://www.w3.org/2001/XMLSchema" xmlns:xs="http://www.w3.org/2001/XMLSchema" xmlns:p="http://schemas.microsoft.com/office/2006/metadata/properties" xmlns:ns3="795fc6a9-35a1-47fd-bf3c-78393f993e3e" xmlns:ns4="66fd54b3-c444-46da-81bd-dc51e2057963" targetNamespace="http://schemas.microsoft.com/office/2006/metadata/properties" ma:root="true" ma:fieldsID="6628ba23ca7e363d000490cf0f057dbb" ns3:_="" ns4:_="">
    <xsd:import namespace="795fc6a9-35a1-47fd-bf3c-78393f993e3e"/>
    <xsd:import namespace="66fd54b3-c444-46da-81bd-dc51e205796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Teams_Channel_Section_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5fc6a9-35a1-47fd-bf3c-78393f993e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12" nillable="true" ma:displayName="Notebook Type" ma:internalName="NotebookType">
      <xsd:simpleType>
        <xsd:restriction base="dms:Text"/>
      </xsd:simpleType>
    </xsd:element>
    <xsd:element name="FolderType" ma:index="13" nillable="true" ma:displayName="Folder Type" ma:internalName="FolderType">
      <xsd:simpleType>
        <xsd:restriction base="dms:Text"/>
      </xsd:simpleType>
    </xsd:element>
    <xsd:element name="CultureName" ma:index="14" nillable="true" ma:displayName="Culture Name" ma:internalName="CultureName">
      <xsd:simpleType>
        <xsd:restriction base="dms:Text"/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msChannelId" ma:index="16" nillable="true" ma:displayName="Teams Channel Id" ma:internalName="TeamsChannelId">
      <xsd:simpleType>
        <xsd:restriction base="dms:Text"/>
      </xsd:simpleType>
    </xsd:element>
    <xsd:element name="Owner" ma:index="17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8" nillable="true" ma:displayName="Math Settings" ma:internalName="Math_Settings">
      <xsd:simpleType>
        <xsd:restriction base="dms:Text"/>
      </xsd:simpleType>
    </xsd:element>
    <xsd:element name="DefaultSectionNames" ma:index="19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0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1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2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3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4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5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6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7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8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9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0" nillable="true" ma:displayName="Is Collaboration Space Locked" ma:internalName="Is_Collaboration_Space_Locked">
      <xsd:simpleType>
        <xsd:restriction base="dms:Boolean"/>
      </xsd:simpleType>
    </xsd:element>
    <xsd:element name="IsNotebookLocked" ma:index="31" nillable="true" ma:displayName="Is Notebook Locked" ma:internalName="IsNotebookLocked">
      <xsd:simpleType>
        <xsd:restriction base="dms:Boolean"/>
      </xsd:simpleType>
    </xsd:element>
    <xsd:element name="Teams_Channel_Section_Location" ma:index="32" nillable="true" ma:displayName="Teams Channel Section Location" ma:internalName="Teams_Channel_Section_Location">
      <xsd:simpleType>
        <xsd:restriction base="dms:Text"/>
      </xsd:simpleType>
    </xsd:element>
    <xsd:element name="MediaServiceAutoTags" ma:index="36" nillable="true" ma:displayName="Tags" ma:internalName="MediaServiceAutoTags" ma:readOnly="true">
      <xsd:simpleType>
        <xsd:restriction base="dms:Text"/>
      </xsd:simpleType>
    </xsd:element>
    <xsd:element name="MediaServiceOCR" ma:index="3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fd54b3-c444-46da-81bd-dc51e2057963" elementFormDefault="qualified">
    <xsd:import namespace="http://schemas.microsoft.com/office/2006/documentManagement/types"/>
    <xsd:import namespace="http://schemas.microsoft.com/office/infopath/2007/PartnerControls"/>
    <xsd:element name="SharedWithUsers" ma:index="3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s xmlns="795fc6a9-35a1-47fd-bf3c-78393f993e3e" xsi:nil="true"/>
    <CultureName xmlns="795fc6a9-35a1-47fd-bf3c-78393f993e3e" xsi:nil="true"/>
    <Students xmlns="795fc6a9-35a1-47fd-bf3c-78393f993e3e">
      <UserInfo>
        <DisplayName/>
        <AccountId xsi:nil="true"/>
        <AccountType/>
      </UserInfo>
    </Students>
    <Invited_Students xmlns="795fc6a9-35a1-47fd-bf3c-78393f993e3e" xsi:nil="true"/>
    <DefaultSectionNames xmlns="795fc6a9-35a1-47fd-bf3c-78393f993e3e" xsi:nil="true"/>
    <FolderType xmlns="795fc6a9-35a1-47fd-bf3c-78393f993e3e" xsi:nil="true"/>
    <Owner xmlns="795fc6a9-35a1-47fd-bf3c-78393f993e3e">
      <UserInfo>
        <DisplayName/>
        <AccountId xsi:nil="true"/>
        <AccountType/>
      </UserInfo>
    </Owner>
    <Distribution_Groups xmlns="795fc6a9-35a1-47fd-bf3c-78393f993e3e" xsi:nil="true"/>
    <Math_Settings xmlns="795fc6a9-35a1-47fd-bf3c-78393f993e3e" xsi:nil="true"/>
    <NotebookType xmlns="795fc6a9-35a1-47fd-bf3c-78393f993e3e" xsi:nil="true"/>
    <Student_Groups xmlns="795fc6a9-35a1-47fd-bf3c-78393f993e3e">
      <UserInfo>
        <DisplayName/>
        <AccountId xsi:nil="true"/>
        <AccountType/>
      </UserInfo>
    </Student_Groups>
    <LMS_Mappings xmlns="795fc6a9-35a1-47fd-bf3c-78393f993e3e" xsi:nil="true"/>
    <Self_Registration_Enabled xmlns="795fc6a9-35a1-47fd-bf3c-78393f993e3e" xsi:nil="true"/>
    <Has_Teacher_Only_SectionGroup xmlns="795fc6a9-35a1-47fd-bf3c-78393f993e3e" xsi:nil="true"/>
    <AppVersion xmlns="795fc6a9-35a1-47fd-bf3c-78393f993e3e" xsi:nil="true"/>
    <Teams_Channel_Section_Location xmlns="795fc6a9-35a1-47fd-bf3c-78393f993e3e" xsi:nil="true"/>
    <Teachers xmlns="795fc6a9-35a1-47fd-bf3c-78393f993e3e">
      <UserInfo>
        <DisplayName/>
        <AccountId xsi:nil="true"/>
        <AccountType/>
      </UserInfo>
    </Teachers>
    <TeamsChannelId xmlns="795fc6a9-35a1-47fd-bf3c-78393f993e3e" xsi:nil="true"/>
    <Invited_Teachers xmlns="795fc6a9-35a1-47fd-bf3c-78393f993e3e" xsi:nil="true"/>
    <IsNotebookLocked xmlns="795fc6a9-35a1-47fd-bf3c-78393f993e3e" xsi:nil="true"/>
    <Is_Collaboration_Space_Locked xmlns="795fc6a9-35a1-47fd-bf3c-78393f993e3e" xsi:nil="true"/>
  </documentManagement>
</p:properties>
</file>

<file path=customXml/itemProps1.xml><?xml version="1.0" encoding="utf-8"?>
<ds:datastoreItem xmlns:ds="http://schemas.openxmlformats.org/officeDocument/2006/customXml" ds:itemID="{CBF901A5-705A-4FD7-B726-53937C9CEF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690429-9186-45CF-BDBC-DA24F981E76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95fc6a9-35a1-47fd-bf3c-78393f993e3e"/>
    <ds:schemaRef ds:uri="66fd54b3-c444-46da-81bd-dc51e205796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8E04D4-CBB6-4998-92B3-6B73E3D7395B}">
  <ds:schemaRefs>
    <ds:schemaRef ds:uri="http://schemas.microsoft.com/office/2006/metadata/properties"/>
    <ds:schemaRef ds:uri="http://www.w3.org/2000/xmlns/"/>
    <ds:schemaRef ds:uri="795fc6a9-35a1-47fd-bf3c-78393f993e3e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3686</TotalTime>
  <Words>922</Words>
  <Application>Microsoft Office PowerPoint</Application>
  <PresentationFormat>Widescreen</PresentationFormat>
  <Paragraphs>205</Paragraphs>
  <Slides>17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Corbel</vt:lpstr>
      <vt:lpstr>Basis</vt:lpstr>
      <vt:lpstr>“Here Am I” </vt:lpstr>
      <vt:lpstr>Introduction </vt:lpstr>
      <vt:lpstr>Description</vt:lpstr>
      <vt:lpstr>Our contribution </vt:lpstr>
      <vt:lpstr>Our Approach</vt:lpstr>
      <vt:lpstr>Training phase </vt:lpstr>
      <vt:lpstr>PowerPoint Presentation</vt:lpstr>
      <vt:lpstr>Working Phase </vt:lpstr>
      <vt:lpstr>Demo of App Training </vt:lpstr>
      <vt:lpstr>Evaluation</vt:lpstr>
      <vt:lpstr>Evaluation</vt:lpstr>
      <vt:lpstr>Evaluation</vt:lpstr>
      <vt:lpstr>PowerPoint Presentation</vt:lpstr>
      <vt:lpstr>PowerPoint Presentation</vt:lpstr>
      <vt:lpstr>Our app can differentiate between 2 points at 1.2 m  </vt:lpstr>
      <vt:lpstr>Summary of our App:  </vt:lpstr>
      <vt:lpstr>Thank You 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</dc:title>
  <dc:creator>Jeslu Celine</dc:creator>
  <cp:lastModifiedBy>HP</cp:lastModifiedBy>
  <cp:revision>98</cp:revision>
  <dcterms:created xsi:type="dcterms:W3CDTF">2020-10-16T18:13:03Z</dcterms:created>
  <dcterms:modified xsi:type="dcterms:W3CDTF">2020-11-29T10:16:00Z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0x0101009D590C18CCB12E42BF9D4CB964D2408D</vt:lpwstr>
  </property>
</Properties>
</file>